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16"/>
  </p:notesMasterIdLst>
  <p:handoutMasterIdLst>
    <p:handoutMasterId r:id="rId17"/>
  </p:handoutMasterIdLst>
  <p:sldIdLst>
    <p:sldId id="272" r:id="rId4"/>
    <p:sldId id="275" r:id="rId5"/>
    <p:sldId id="295" r:id="rId6"/>
    <p:sldId id="278" r:id="rId7"/>
    <p:sldId id="279" r:id="rId8"/>
    <p:sldId id="289" r:id="rId9"/>
    <p:sldId id="288" r:id="rId10"/>
    <p:sldId id="290" r:id="rId11"/>
    <p:sldId id="291" r:id="rId12"/>
    <p:sldId id="292" r:id="rId13"/>
    <p:sldId id="296" r:id="rId14"/>
    <p:sldId id="287" r:id="rId15"/>
  </p:sldIdLst>
  <p:sldSz cx="12192000" cy="6858000"/>
  <p:notesSz cx="6858000" cy="9144000"/>
  <p:embeddedFontLst>
    <p:embeddedFont>
      <p:font typeface="Montserrat" panose="00000500000000000000" pitchFamily="2" charset="-52"/>
      <p:regular r:id="rId18"/>
      <p:bold r:id="rId19"/>
      <p:italic r:id="rId20"/>
      <p:boldItalic r:id="rId21"/>
    </p:embeddedFont>
    <p:embeddedFont>
      <p:font typeface="Montserrat Medium" panose="00000600000000000000" pitchFamily="2" charset="-52"/>
      <p:regular r:id="rId22"/>
      <p: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72"/>
            <p14:sldId id="275"/>
            <p14:sldId id="295"/>
            <p14:sldId id="278"/>
            <p14:sldId id="279"/>
            <p14:sldId id="289"/>
            <p14:sldId id="288"/>
            <p14:sldId id="290"/>
            <p14:sldId id="291"/>
            <p14:sldId id="292"/>
            <p14:sldId id="296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Темный стиль 2 —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4" autoAdjust="0"/>
    <p:restoredTop sz="96357" autoAdjust="0"/>
  </p:normalViewPr>
  <p:slideViewPr>
    <p:cSldViewPr snapToGrid="0">
      <p:cViewPr varScale="1">
        <p:scale>
          <a:sx n="88" d="100"/>
          <a:sy n="88" d="100"/>
        </p:scale>
        <p:origin x="393" y="57"/>
      </p:cViewPr>
      <p:guideLst>
        <p:guide orient="horz" pos="3725"/>
        <p:guide orient="horz" pos="845"/>
        <p:guide pos="302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76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06.09.2025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06.09.2025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stc.innopolis.university</a:t>
            </a:r>
            <a:endParaRPr lang="ru-RU" dirty="0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7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" TargetMode="External"/><Relationship Id="rId3" Type="http://schemas.openxmlformats.org/officeDocument/2006/relationships/hyperlink" Target="https://price.domclick.ru/?utm_referrer=https%3A%2F%2Fwww.perplexity.ai%2F" TargetMode="External"/><Relationship Id="rId7" Type="http://schemas.openxmlformats.org/officeDocument/2006/relationships/hyperlink" Target="https://inssmart.ru/populyarnye-servisy-dlya-ocenki-nedvizhimosti" TargetMode="External"/><Relationship Id="rId2" Type="http://schemas.openxmlformats.org/officeDocument/2006/relationships/hyperlink" Target="https://www.irn.ru/forecast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iqum.ru/projects/137" TargetMode="External"/><Relationship Id="rId11" Type="http://schemas.openxmlformats.org/officeDocument/2006/relationships/hyperlink" Target="https://lms.unionepro.ru/my-courses/course/bba96759-48d5-4df4-79af-08dd3fe0a6c3" TargetMode="External"/><Relationship Id="rId5" Type="http://schemas.openxmlformats.org/officeDocument/2006/relationships/hyperlink" Target="https://www.technologika.ru/projects/real-estate-ai-price-prediction" TargetMode="External"/><Relationship Id="rId10" Type="http://schemas.openxmlformats.org/officeDocument/2006/relationships/hyperlink" Target="https://numpy.org/" TargetMode="External"/><Relationship Id="rId4" Type="http://schemas.openxmlformats.org/officeDocument/2006/relationships/hyperlink" Target="https://www.sravni.ru/text/5-servisov-gde-mozhno-besplatno-uznat-stoimost-kvartiry/" TargetMode="External"/><Relationship Id="rId9" Type="http://schemas.openxmlformats.org/officeDocument/2006/relationships/hyperlink" Target="https://pandas.pydata.or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kaggle.com/datasets/egorkainov/moscow-housing-price-dataset/code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Итоговый проект: Прогнозирование цен на недвижимость с использованием методов машинного обучения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50276" y="6018645"/>
            <a:ext cx="5547322" cy="48284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Работу выполнила Татаринова Анастасия Павловна</a:t>
            </a:r>
          </a:p>
          <a:p>
            <a:r>
              <a:rPr lang="ru-RU" dirty="0"/>
              <a:t>Дата: сентябрь 2025</a:t>
            </a:r>
          </a:p>
        </p:txBody>
      </p:sp>
    </p:spTree>
    <p:extLst>
      <p:ext uri="{BB962C8B-B14F-4D97-AF65-F5344CB8AC3E}">
        <p14:creationId xmlns:p14="http://schemas.microsoft.com/office/powerpoint/2010/main" val="402655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94882-4D18-ABFB-7DB1-5CA3996A6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F02B4-9C02-F858-08C0-DBBF8D8F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Дальнейшее развитие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3384580-075A-BD69-B678-E37D6D59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12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A05D0D0-E63E-D86A-DA27-CD710B85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437A30-92AA-AB2C-FA86-A95005B66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10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8107506-7BE4-3CDC-525D-0A76EA0B2B76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74976" y="1263830"/>
            <a:ext cx="11145524" cy="2067199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Расширить объем и качество признаков (например, добавить в обучение станцию метро).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Использовать более сложные ансамбли и методы обучения.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Автоматизация обновления модели на новых данных.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Визуализация и расширение пользовательского интерфейса.</a:t>
            </a:r>
          </a:p>
        </p:txBody>
      </p:sp>
    </p:spTree>
    <p:extLst>
      <p:ext uri="{BB962C8B-B14F-4D97-AF65-F5344CB8AC3E}">
        <p14:creationId xmlns:p14="http://schemas.microsoft.com/office/powerpoint/2010/main" val="3560122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F216E-7A6B-CD53-E3C7-91DC7C8E6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5FEA0-BBDA-A3D5-BE64-0BAEEAB8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Литература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B6A2A62-310F-676B-2E68-9C40228D0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12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B65959D-C434-0BA2-594C-DD354DD3E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C8A3E6C-CDF2-BD8D-EFCA-9C7681C3C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11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6732C98E-5145-816E-266B-812A0E6D1A26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74976" y="1263830"/>
            <a:ext cx="11145524" cy="4886599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>
                <a:hlinkClick r:id="rId2"/>
              </a:rPr>
              <a:t>Прогноз рынка недвижимости Москвы, Подмосковья и России до конца 2025 и на 2026 год от IRN.RU</a:t>
            </a:r>
            <a:endParaRPr lang="ru-RU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>
                <a:hlinkClick r:id="rId3"/>
              </a:rPr>
              <a:t>Бесплатная оценка стоимости недвижимости, рассчитать стоимость квартиры и жилья в калькуляторе онлайн – </a:t>
            </a:r>
            <a:r>
              <a:rPr lang="ru-RU" sz="1800" dirty="0" err="1">
                <a:hlinkClick r:id="rId3"/>
              </a:rPr>
              <a:t>Домклик</a:t>
            </a:r>
            <a:endParaRPr lang="ru-RU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>
                <a:hlinkClick r:id="rId4"/>
              </a:rPr>
              <a:t>5 сервисов, где можно бесплатно узнать стоимость квартиры</a:t>
            </a:r>
            <a:endParaRPr lang="ru-RU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>
                <a:hlinkClick r:id="rId5"/>
              </a:rPr>
              <a:t>Предсказание цен на недвижимость при помощи ИИ | </a:t>
            </a:r>
            <a:r>
              <a:rPr lang="ru-RU" sz="1800" dirty="0" err="1">
                <a:hlinkClick r:id="rId5"/>
              </a:rPr>
              <a:t>Технологика</a:t>
            </a:r>
            <a:endParaRPr lang="ru-RU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>
                <a:hlinkClick r:id="rId6"/>
              </a:rPr>
              <a:t>Сервис анализа рынка недвижимости | Создание стартапов и цифровых продуктов для бизнеса: сайты, приложения и UX — </a:t>
            </a:r>
            <a:r>
              <a:rPr lang="ru-RU" sz="1800" dirty="0" err="1">
                <a:hlinkClick r:id="rId6"/>
              </a:rPr>
              <a:t>Tiqum</a:t>
            </a:r>
            <a:endParaRPr lang="ru-RU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>
                <a:hlinkClick r:id="rId7"/>
              </a:rPr>
              <a:t>Топ-5 сервисов для оценки стоимости квартиры или объектов недвижимости</a:t>
            </a:r>
            <a:endParaRPr lang="ru-RU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Scikit-learn Documentation: </a:t>
            </a:r>
            <a:r>
              <a:rPr lang="fr-FR" sz="1800" dirty="0">
                <a:hlinkClick r:id="rId8"/>
              </a:rPr>
              <a:t>https://scikit-learn.org</a:t>
            </a:r>
            <a:r>
              <a:rPr lang="ru-RU" sz="1800" dirty="0"/>
              <a:t> </a:t>
            </a:r>
            <a:endParaRPr lang="fr-F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Pandas Documentation: </a:t>
            </a:r>
            <a:r>
              <a:rPr lang="fr-FR" sz="1800" dirty="0">
                <a:hlinkClick r:id="rId9"/>
              </a:rPr>
              <a:t>https://pandas.pydata.org</a:t>
            </a:r>
            <a:r>
              <a:rPr lang="ru-RU" sz="1800" dirty="0"/>
              <a:t> </a:t>
            </a:r>
            <a:endParaRPr lang="fr-F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NumPy Documentation: </a:t>
            </a:r>
            <a:r>
              <a:rPr lang="fr-FR" sz="1800" dirty="0">
                <a:hlinkClick r:id="rId10"/>
              </a:rPr>
              <a:t>https://numpy.org</a:t>
            </a:r>
            <a:r>
              <a:rPr lang="ru-RU" sz="18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>
                <a:hlinkClick r:id="rId11"/>
              </a:rPr>
              <a:t>Материалы курса «Искусственный интеллект и основы аналитики (больших) данных»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059181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849A5EE5-25BA-DA66-5FF3-34CBEB810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7" t="-17" r="-2344" b="17"/>
          <a:stretch>
            <a:fillRect/>
          </a:stretch>
        </p:blipFill>
        <p:spPr bwMode="auto">
          <a:xfrm>
            <a:off x="4568214" y="1197088"/>
            <a:ext cx="7406072" cy="39028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4"/>
          </p:nvPr>
        </p:nvSpPr>
        <p:spPr/>
        <p:txBody>
          <a:bodyPr>
            <a:normAutofit fontScale="25000" lnSpcReduction="20000"/>
          </a:bodyPr>
          <a:lstStyle/>
          <a:p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5"/>
          </p:nvPr>
        </p:nvSpPr>
        <p:spPr/>
        <p:txBody>
          <a:bodyPr>
            <a:normAutofit fontScale="25000" lnSpcReduction="20000"/>
          </a:bodyPr>
          <a:lstStyle/>
          <a:p>
            <a:endParaRPr lang="ru-RU"/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6"/>
          </p:nvPr>
        </p:nvSpPr>
        <p:spPr/>
        <p:txBody>
          <a:bodyPr>
            <a:normAutofit fontScale="25000" lnSpcReduction="20000"/>
          </a:bodyPr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18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Цели и задачи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12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889760"/>
            <a:ext cx="10524808" cy="355600"/>
          </a:xfrm>
        </p:spPr>
        <p:txBody>
          <a:bodyPr>
            <a:noAutofit/>
          </a:bodyPr>
          <a:lstStyle/>
          <a:p>
            <a:r>
              <a:rPr lang="ru-RU" sz="1600" dirty="0"/>
              <a:t>Создать модель, способную спрогнозировать цены на квартиры в Москве на основе имеющихся данных.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Цель проекта:</a:t>
            </a:r>
          </a:p>
        </p:txBody>
      </p:sp>
      <p:sp>
        <p:nvSpPr>
          <p:cNvPr id="9" name="Подзаголовок 5">
            <a:extLst>
              <a:ext uri="{FF2B5EF4-FFF2-40B4-BE49-F238E27FC236}">
                <a16:creationId xmlns:a16="http://schemas.microsoft.com/office/drawing/2014/main" id="{0FD5314E-614C-187B-642E-1D14851CCF88}"/>
              </a:ext>
            </a:extLst>
          </p:cNvPr>
          <p:cNvSpPr txBox="1">
            <a:spLocks/>
          </p:cNvSpPr>
          <p:nvPr/>
        </p:nvSpPr>
        <p:spPr>
          <a:xfrm>
            <a:off x="481326" y="3190038"/>
            <a:ext cx="10524808" cy="2181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/>
              <a:t>Проанализировать доступный датасет с характеристиками квартир.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/>
              <a:t>Выявить значимые признаки, влияющие на цену.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/>
              <a:t>Обучить и сравнить несколько моделей машинного обучения.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/>
              <a:t>Реализовать удобный способ использования модели для прогнозирования цены.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/>
              <a:t>Сформулировать рекомендации для дальнейшего развития.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D9F7D-A684-A10C-C961-7C1B9A5B69F8}"/>
              </a:ext>
            </a:extLst>
          </p:cNvPr>
          <p:cNvSpPr txBox="1"/>
          <p:nvPr/>
        </p:nvSpPr>
        <p:spPr>
          <a:xfrm>
            <a:off x="474975" y="2654204"/>
            <a:ext cx="9714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Задачи:</a:t>
            </a:r>
          </a:p>
        </p:txBody>
      </p:sp>
    </p:spTree>
    <p:extLst>
      <p:ext uri="{BB962C8B-B14F-4D97-AF65-F5344CB8AC3E}">
        <p14:creationId xmlns:p14="http://schemas.microsoft.com/office/powerpoint/2010/main" val="2918006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EAFE0-70EC-42CB-45B7-9C5E708FC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F5C3E-704E-F177-BC86-A13C6E5C1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Сравнение сервисов прогнозирования цен на недвижимость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402DF3E-15F0-1AA6-DCE6-4C754B674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12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D11776A-02C8-8D59-BE73-A05F28BF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B52675D-4A1D-C648-D6C2-CB8B420E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/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2C0BE320-E4BE-9B61-DAC9-24E860B3E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474022"/>
              </p:ext>
            </p:extLst>
          </p:nvPr>
        </p:nvGraphicFramePr>
        <p:xfrm>
          <a:off x="2530928" y="1282247"/>
          <a:ext cx="6825345" cy="2603953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365069">
                  <a:extLst>
                    <a:ext uri="{9D8B030D-6E8A-4147-A177-3AD203B41FA5}">
                      <a16:colId xmlns:a16="http://schemas.microsoft.com/office/drawing/2014/main" val="38992115"/>
                    </a:ext>
                  </a:extLst>
                </a:gridCol>
                <a:gridCol w="1365069">
                  <a:extLst>
                    <a:ext uri="{9D8B030D-6E8A-4147-A177-3AD203B41FA5}">
                      <a16:colId xmlns:a16="http://schemas.microsoft.com/office/drawing/2014/main" val="2255493594"/>
                    </a:ext>
                  </a:extLst>
                </a:gridCol>
                <a:gridCol w="1365069">
                  <a:extLst>
                    <a:ext uri="{9D8B030D-6E8A-4147-A177-3AD203B41FA5}">
                      <a16:colId xmlns:a16="http://schemas.microsoft.com/office/drawing/2014/main" val="570068121"/>
                    </a:ext>
                  </a:extLst>
                </a:gridCol>
                <a:gridCol w="1365069">
                  <a:extLst>
                    <a:ext uri="{9D8B030D-6E8A-4147-A177-3AD203B41FA5}">
                      <a16:colId xmlns:a16="http://schemas.microsoft.com/office/drawing/2014/main" val="1463933333"/>
                    </a:ext>
                  </a:extLst>
                </a:gridCol>
                <a:gridCol w="1365069">
                  <a:extLst>
                    <a:ext uri="{9D8B030D-6E8A-4147-A177-3AD203B41FA5}">
                      <a16:colId xmlns:a16="http://schemas.microsoft.com/office/drawing/2014/main" val="4097715403"/>
                    </a:ext>
                  </a:extLst>
                </a:gridCol>
              </a:tblGrid>
              <a:tr h="223083">
                <a:tc>
                  <a:txBody>
                    <a:bodyPr/>
                    <a:lstStyle/>
                    <a:p>
                      <a:pPr algn="ctr" fontAlgn="t" latinLnBrk="0">
                        <a:buNone/>
                      </a:pPr>
                      <a:r>
                        <a:rPr lang="ru-RU" sz="800" b="0" dirty="0">
                          <a:effectLst/>
                        </a:rPr>
                        <a:t>Сервис</a:t>
                      </a:r>
                    </a:p>
                  </a:txBody>
                  <a:tcPr marL="8813" marR="8813" marT="8813" marB="8813"/>
                </a:tc>
                <a:tc>
                  <a:txBody>
                    <a:bodyPr/>
                    <a:lstStyle/>
                    <a:p>
                      <a:pPr algn="ctr" fontAlgn="t" latinLnBrk="0">
                        <a:buNone/>
                      </a:pPr>
                      <a:r>
                        <a:rPr lang="ru-RU" sz="800" b="0">
                          <a:effectLst/>
                        </a:rPr>
                        <a:t>Описание</a:t>
                      </a:r>
                    </a:p>
                  </a:txBody>
                  <a:tcPr marL="8813" marR="8813" marT="8813" marB="8813"/>
                </a:tc>
                <a:tc>
                  <a:txBody>
                    <a:bodyPr/>
                    <a:lstStyle/>
                    <a:p>
                      <a:pPr algn="ctr" fontAlgn="t" latinLnBrk="0">
                        <a:buNone/>
                      </a:pPr>
                      <a:r>
                        <a:rPr lang="ru-RU" sz="800" b="0" dirty="0">
                          <a:effectLst/>
                        </a:rPr>
                        <a:t>Количество параметров</a:t>
                      </a:r>
                    </a:p>
                  </a:txBody>
                  <a:tcPr marL="8813" marR="8813" marT="8813" marB="8813"/>
                </a:tc>
                <a:tc>
                  <a:txBody>
                    <a:bodyPr/>
                    <a:lstStyle/>
                    <a:p>
                      <a:pPr algn="ctr" fontAlgn="t" latinLnBrk="0">
                        <a:buNone/>
                      </a:pPr>
                      <a:r>
                        <a:rPr lang="ru-RU" sz="800" b="0">
                          <a:effectLst/>
                        </a:rPr>
                        <a:t>Особенности</a:t>
                      </a:r>
                    </a:p>
                  </a:txBody>
                  <a:tcPr marL="8813" marR="8813" marT="8813" marB="8813"/>
                </a:tc>
                <a:tc>
                  <a:txBody>
                    <a:bodyPr/>
                    <a:lstStyle/>
                    <a:p>
                      <a:pPr algn="ctr" fontAlgn="t" latinLnBrk="0">
                        <a:buNone/>
                      </a:pPr>
                      <a:r>
                        <a:rPr lang="ru-RU" sz="800" b="0" dirty="0">
                          <a:effectLst/>
                        </a:rPr>
                        <a:t>Доступность</a:t>
                      </a:r>
                    </a:p>
                  </a:txBody>
                  <a:tcPr marL="8813" marR="8813" marT="8813" marB="8813"/>
                </a:tc>
                <a:extLst>
                  <a:ext uri="{0D108BD9-81ED-4DB2-BD59-A6C34878D82A}">
                    <a16:rowId xmlns:a16="http://schemas.microsoft.com/office/drawing/2014/main" val="2887346935"/>
                  </a:ext>
                </a:extLst>
              </a:tr>
              <a:tr h="367199"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 b="0" dirty="0" err="1">
                          <a:effectLst/>
                        </a:rPr>
                        <a:t>Домклик</a:t>
                      </a:r>
                      <a:r>
                        <a:rPr lang="ru-RU" sz="700" b="0" dirty="0">
                          <a:effectLst/>
                        </a:rPr>
                        <a:t> (Сбербанк)</a:t>
                      </a:r>
                      <a:endParaRPr lang="ru-RU" sz="700" dirty="0">
                        <a:effectLst/>
                      </a:endParaRP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>
                          <a:effectLst/>
                        </a:rPr>
                        <a:t>Онлайн оценка с учётом ремонта, типа дома</a:t>
                      </a: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>
                          <a:effectLst/>
                        </a:rPr>
                        <a:t>Более 10</a:t>
                      </a: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>
                          <a:effectLst/>
                        </a:rPr>
                        <a:t>Бесплатный, прогноз времени продажи</a:t>
                      </a: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>
                          <a:effectLst/>
                        </a:rPr>
                        <a:t>Веб, мобильное приложение</a:t>
                      </a:r>
                    </a:p>
                  </a:txBody>
                  <a:tcPr marL="8813" marR="8813" marT="10576" marB="10576" anchor="ctr"/>
                </a:tc>
                <a:extLst>
                  <a:ext uri="{0D108BD9-81ED-4DB2-BD59-A6C34878D82A}">
                    <a16:rowId xmlns:a16="http://schemas.microsoft.com/office/drawing/2014/main" val="3551503295"/>
                  </a:ext>
                </a:extLst>
              </a:tr>
              <a:tr h="438270"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US" sz="700" b="0">
                          <a:effectLst/>
                        </a:rPr>
                        <a:t>IRN.ru</a:t>
                      </a:r>
                      <a:endParaRPr lang="en-US" sz="700">
                        <a:effectLst/>
                      </a:endParaRP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>
                          <a:effectLst/>
                        </a:rPr>
                        <a:t>Индекс и прогнозы рынка Москвы, Подмосковья</a:t>
                      </a: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>
                          <a:effectLst/>
                        </a:rPr>
                        <a:t>Среднее</a:t>
                      </a: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>
                          <a:effectLst/>
                        </a:rPr>
                        <a:t>Использует макроэкономические данные</a:t>
                      </a: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>
                          <a:effectLst/>
                        </a:rPr>
                        <a:t>Веб-сайт</a:t>
                      </a:r>
                    </a:p>
                  </a:txBody>
                  <a:tcPr marL="8813" marR="8813" marT="10576" marB="10576" anchor="ctr"/>
                </a:tc>
                <a:extLst>
                  <a:ext uri="{0D108BD9-81ED-4DB2-BD59-A6C34878D82A}">
                    <a16:rowId xmlns:a16="http://schemas.microsoft.com/office/drawing/2014/main" val="4131502797"/>
                  </a:ext>
                </a:extLst>
              </a:tr>
              <a:tr h="438270"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 b="0">
                          <a:effectLst/>
                        </a:rPr>
                        <a:t>ЦИАН</a:t>
                      </a:r>
                      <a:endParaRPr lang="ru-RU" sz="700">
                        <a:effectLst/>
                      </a:endParaRP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>
                          <a:effectLst/>
                        </a:rPr>
                        <a:t>Точный расчет с детализацией по ремонту, этажам</a:t>
                      </a: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>
                          <a:effectLst/>
                        </a:rPr>
                        <a:t>Большое</a:t>
                      </a: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>
                          <a:effectLst/>
                        </a:rPr>
                        <a:t>Учитывает год постройки и состояние</a:t>
                      </a: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 dirty="0">
                          <a:effectLst/>
                        </a:rPr>
                        <a:t>Веб-платформа, </a:t>
                      </a:r>
                      <a:r>
                        <a:rPr lang="en-US" sz="700" dirty="0">
                          <a:effectLst/>
                        </a:rPr>
                        <a:t>API</a:t>
                      </a:r>
                    </a:p>
                  </a:txBody>
                  <a:tcPr marL="8813" marR="8813" marT="10576" marB="10576" anchor="ctr"/>
                </a:tc>
                <a:extLst>
                  <a:ext uri="{0D108BD9-81ED-4DB2-BD59-A6C34878D82A}">
                    <a16:rowId xmlns:a16="http://schemas.microsoft.com/office/drawing/2014/main" val="2924539522"/>
                  </a:ext>
                </a:extLst>
              </a:tr>
              <a:tr h="402734"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 b="0">
                          <a:effectLst/>
                        </a:rPr>
                        <a:t>Авито Оценка</a:t>
                      </a:r>
                      <a:endParaRPr lang="ru-RU" sz="700">
                        <a:effectLst/>
                      </a:endParaRP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>
                          <a:effectLst/>
                        </a:rPr>
                        <a:t>На основе предложений рынка и объявлений</a:t>
                      </a: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>
                          <a:effectLst/>
                        </a:rPr>
                        <a:t>Небольшое</a:t>
                      </a: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 dirty="0">
                          <a:effectLst/>
                        </a:rPr>
                        <a:t>Быстрая оценка по аналогам</a:t>
                      </a: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>
                          <a:effectLst/>
                        </a:rPr>
                        <a:t>Веб, мобильное приложение</a:t>
                      </a:r>
                    </a:p>
                  </a:txBody>
                  <a:tcPr marL="8813" marR="8813" marT="10576" marB="10576" anchor="ctr"/>
                </a:tc>
                <a:extLst>
                  <a:ext uri="{0D108BD9-81ED-4DB2-BD59-A6C34878D82A}">
                    <a16:rowId xmlns:a16="http://schemas.microsoft.com/office/drawing/2014/main" val="4087777554"/>
                  </a:ext>
                </a:extLst>
              </a:tr>
              <a:tr h="402734"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US" sz="700" b="0">
                          <a:effectLst/>
                        </a:rPr>
                        <a:t>Technologika</a:t>
                      </a:r>
                      <a:endParaRPr lang="en-US" sz="700">
                        <a:effectLst/>
                      </a:endParaRP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>
                          <a:effectLst/>
                        </a:rPr>
                        <a:t>ИИ-прогнозы изменения стоимости на годы</a:t>
                      </a: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>
                          <a:effectLst/>
                        </a:rPr>
                        <a:t>Много</a:t>
                      </a: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>
                          <a:effectLst/>
                        </a:rPr>
                        <a:t>Высокая точность для корпоративных клиентов</a:t>
                      </a: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>
                          <a:effectLst/>
                        </a:rPr>
                        <a:t>Корпоративное решение</a:t>
                      </a:r>
                    </a:p>
                  </a:txBody>
                  <a:tcPr marL="8813" marR="8813" marT="10576" marB="10576" anchor="ctr"/>
                </a:tc>
                <a:extLst>
                  <a:ext uri="{0D108BD9-81ED-4DB2-BD59-A6C34878D82A}">
                    <a16:rowId xmlns:a16="http://schemas.microsoft.com/office/drawing/2014/main" val="3965801747"/>
                  </a:ext>
                </a:extLst>
              </a:tr>
              <a:tr h="331663"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US" sz="700" b="0">
                          <a:effectLst/>
                        </a:rPr>
                        <a:t>Tiqum</a:t>
                      </a:r>
                      <a:endParaRPr lang="en-US" sz="700">
                        <a:effectLst/>
                      </a:endParaRP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>
                          <a:effectLst/>
                        </a:rPr>
                        <a:t>Анализ и прогнозы рынка для агентов</a:t>
                      </a: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>
                          <a:effectLst/>
                        </a:rPr>
                        <a:t>Разнообразное</a:t>
                      </a: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ru-RU" sz="700">
                          <a:effectLst/>
                        </a:rPr>
                        <a:t>Отчёты и данные для профессионалов</a:t>
                      </a:r>
                    </a:p>
                  </a:txBody>
                  <a:tcPr marL="8813" marR="8813" marT="10576" marB="1057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US" sz="700" dirty="0">
                          <a:effectLst/>
                        </a:rPr>
                        <a:t>SaaS </a:t>
                      </a:r>
                      <a:r>
                        <a:rPr lang="ru-RU" sz="700" dirty="0">
                          <a:effectLst/>
                        </a:rPr>
                        <a:t>платформа</a:t>
                      </a:r>
                    </a:p>
                  </a:txBody>
                  <a:tcPr marL="8813" marR="8813" marT="10576" marB="10576" anchor="ctr"/>
                </a:tc>
                <a:extLst>
                  <a:ext uri="{0D108BD9-81ED-4DB2-BD59-A6C34878D82A}">
                    <a16:rowId xmlns:a16="http://schemas.microsoft.com/office/drawing/2014/main" val="4166482123"/>
                  </a:ext>
                </a:extLst>
              </a:tr>
            </a:tbl>
          </a:graphicData>
        </a:graphic>
      </p:graphicFrame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66445ACB-0B99-06E2-B7E7-C23BA9B82A13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79298" y="4213860"/>
            <a:ext cx="10524808" cy="1958518"/>
          </a:xfrm>
        </p:spPr>
        <p:txBody>
          <a:bodyPr>
            <a:noAutofit/>
          </a:bodyPr>
          <a:lstStyle/>
          <a:p>
            <a:r>
              <a:rPr lang="ru-RU" sz="1600" dirty="0"/>
              <a:t>Выводы: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/>
              <a:t>Домклик</a:t>
            </a:r>
            <a:r>
              <a:rPr lang="ru-RU" sz="1600" dirty="0"/>
              <a:t> и ЦИАН предоставляют подробные и бесплатные оценки для конечных пользователей.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IRN.ru больше ориентирован на макро аналитику и прогнозы рынка в целом.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Корпоративные и </a:t>
            </a:r>
            <a:r>
              <a:rPr lang="ru-RU" sz="1600" dirty="0" err="1"/>
              <a:t>SaaS</a:t>
            </a:r>
            <a:r>
              <a:rPr lang="ru-RU" sz="1600" dirty="0"/>
              <a:t>-сервисы (</a:t>
            </a:r>
            <a:r>
              <a:rPr lang="ru-RU" sz="1600" dirty="0" err="1"/>
              <a:t>Technologika</a:t>
            </a:r>
            <a:r>
              <a:rPr lang="ru-RU" sz="1600" dirty="0"/>
              <a:t>, </a:t>
            </a:r>
            <a:r>
              <a:rPr lang="ru-RU" sz="1600" dirty="0" err="1"/>
              <a:t>Tiqum</a:t>
            </a:r>
            <a:r>
              <a:rPr lang="ru-RU" sz="1600" dirty="0"/>
              <a:t>) предлагают расширенные аналитические возможности, но доступны не всем.</a:t>
            </a:r>
          </a:p>
        </p:txBody>
      </p:sp>
    </p:spTree>
    <p:extLst>
      <p:ext uri="{BB962C8B-B14F-4D97-AF65-F5344CB8AC3E}">
        <p14:creationId xmlns:p14="http://schemas.microsoft.com/office/powerpoint/2010/main" val="305418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</p:spPr>
        <p:txBody>
          <a:bodyPr anchor="b">
            <a:normAutofit/>
          </a:bodyPr>
          <a:lstStyle/>
          <a:p>
            <a:r>
              <a:rPr lang="ru-RU" sz="3200" dirty="0"/>
              <a:t>Датасет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11394279" y="6252962"/>
            <a:ext cx="460374" cy="25995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12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256E4D4D-7A27-7FD5-2FD0-55BDBD781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962"/>
            <a:ext cx="9817101" cy="259955"/>
          </a:xfr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006134" y="6252962"/>
            <a:ext cx="388145" cy="25995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8B80C3A-AF8D-49A7-8294-52D1B8368172}" type="slidenum">
              <a:rPr lang="ru-RU" smtClean="0"/>
              <a:pPr>
                <a:spcAft>
                  <a:spcPts val="600"/>
                </a:spcAft>
              </a:pPr>
              <a:t>4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Основные признаки: тип квартиры, площадь, количество комнат, этаж, близость к метро, тип ремонта, регион, этаж, количество этажей в доме, ремонт и другие.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Проведена очистка данных: удалены пропуски и дубликаты, проведена стандартизация и кодирование категориальных признаков.</a:t>
            </a:r>
          </a:p>
          <a:p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7"/>
          </p:nvPr>
        </p:nvSpPr>
        <p:spPr>
          <a:xfrm>
            <a:off x="474976" y="1359219"/>
            <a:ext cx="11095029" cy="355600"/>
          </a:xfrm>
        </p:spPr>
        <p:txBody>
          <a:bodyPr>
            <a:normAutofit/>
          </a:bodyPr>
          <a:lstStyle/>
          <a:p>
            <a:r>
              <a:rPr lang="ru-RU" sz="1400" dirty="0"/>
              <a:t>Для реализации выбран датасет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Moscow Housing Price Dataset с Kaggle.</a:t>
            </a:r>
            <a:endParaRPr lang="en-US" sz="14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76E593-9FE3-33B4-A4C3-9FD80EDD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30" y="1714819"/>
            <a:ext cx="5342775" cy="162014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2591ADD-3B06-308C-64D5-04552C5D9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230" y="3612591"/>
            <a:ext cx="5342775" cy="2044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5307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Анализ данных — корреляции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12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Наиболее сильная положительная корреляция с ценой у площади квартиры и жилой площади (~0.7-0.8).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Количество комнат также оказывает заметное влияние (~0.5).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Время до метро — слабо отрицательно коррелирует.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Этажность и количество этажей незначительно влияют.</a:t>
            </a:r>
          </a:p>
          <a:p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F2AEB16-953C-8B3E-0C44-D08E56E2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482"/>
          <a:stretch>
            <a:fillRect/>
          </a:stretch>
        </p:blipFill>
        <p:spPr>
          <a:xfrm>
            <a:off x="5908582" y="1321090"/>
            <a:ext cx="5802092" cy="45867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4818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9C95A-152A-95CF-3E4E-1A305AE8B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2DDFB1-F631-D156-CDD2-06710018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Гипотезы и их проверка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64D9972-2855-9843-958D-2919AA26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12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CB64427-A7A6-52B8-73BA-857661E77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6F28BD6-5029-A0BD-D7F7-B6F66AAF8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A7776F22-608B-E8DE-CA73-0410CE27070E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/>
              <a:t>Гипотеза 1: средние цены новостроек и вторичного фонда различаются.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/>
              <a:t>Гипотеза 2: средние цены квартир с одним и двумя комнатами отличаются.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/>
              <a:t>Проверка с помощью t-тестов показала статистическую значимость различий (p &lt; 0.05).</a:t>
            </a:r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9C37226-111E-ADBB-C075-0DB2C28CC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43" y="1119108"/>
            <a:ext cx="4964551" cy="48715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6309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C0C69-E94F-24E8-B525-8E99252C3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127C48-04E0-E7B1-2483-974AF7C5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Обучение моделей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CDA733-CDE6-B75B-79D8-7831E159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12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D39B24-DAFB-09D2-0B47-F58A152A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528B41-5E67-4361-809B-C5260888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DED33FE-0C96-DD3D-F41C-ED92FA9BE13B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74977" y="1359219"/>
            <a:ext cx="10919302" cy="1573647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Использовали модели: линейная регрессия, KNN, дерево решений, случайный лес и градиентный </a:t>
            </a:r>
            <a:r>
              <a:rPr lang="ru-RU" sz="1800" dirty="0" err="1"/>
              <a:t>бустинг</a:t>
            </a:r>
            <a:r>
              <a:rPr lang="ru-RU" sz="18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Подобрали оптимальные </a:t>
            </a:r>
            <a:r>
              <a:rPr lang="ru-RU" sz="1800" dirty="0" err="1"/>
              <a:t>гиперпараметры</a:t>
            </a:r>
            <a:r>
              <a:rPr lang="ru-RU" sz="1800" dirty="0"/>
              <a:t> через Grid Search.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Оценивали качество по метрикам R2, MSE и RMSE.</a:t>
            </a:r>
          </a:p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B470281-397B-8AB9-A87A-302A85E738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6207" y="2953622"/>
            <a:ext cx="5489793" cy="355600"/>
          </a:xfrm>
        </p:spPr>
        <p:txBody>
          <a:bodyPr/>
          <a:lstStyle/>
          <a:p>
            <a:r>
              <a:rPr lang="ru-RU" dirty="0"/>
              <a:t>Результаты сравнения моделей</a:t>
            </a:r>
          </a:p>
          <a:p>
            <a:endParaRPr lang="ru-RU" dirty="0"/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577F206-F4B7-DD91-05B7-15D92B37F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971946"/>
              </p:ext>
            </p:extLst>
          </p:nvPr>
        </p:nvGraphicFramePr>
        <p:xfrm>
          <a:off x="606207" y="3548779"/>
          <a:ext cx="8157798" cy="2248316"/>
        </p:xfrm>
        <a:graphic>
          <a:graphicData uri="http://schemas.openxmlformats.org/drawingml/2006/table">
            <a:tbl>
              <a:tblPr/>
              <a:tblGrid>
                <a:gridCol w="3557134">
                  <a:extLst>
                    <a:ext uri="{9D8B030D-6E8A-4147-A177-3AD203B41FA5}">
                      <a16:colId xmlns:a16="http://schemas.microsoft.com/office/drawing/2014/main" val="3538961187"/>
                    </a:ext>
                  </a:extLst>
                </a:gridCol>
                <a:gridCol w="1881398">
                  <a:extLst>
                    <a:ext uri="{9D8B030D-6E8A-4147-A177-3AD203B41FA5}">
                      <a16:colId xmlns:a16="http://schemas.microsoft.com/office/drawing/2014/main" val="87390656"/>
                    </a:ext>
                  </a:extLst>
                </a:gridCol>
                <a:gridCol w="2719266">
                  <a:extLst>
                    <a:ext uri="{9D8B030D-6E8A-4147-A177-3AD203B41FA5}">
                      <a16:colId xmlns:a16="http://schemas.microsoft.com/office/drawing/2014/main" val="136815517"/>
                    </a:ext>
                  </a:extLst>
                </a:gridCol>
              </a:tblGrid>
              <a:tr h="328900"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ru-RU" b="0">
                          <a:effectLst/>
                        </a:rPr>
                        <a:t>Модель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100B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0D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100B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00D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en-US" b="0">
                          <a:effectLst/>
                        </a:rPr>
                        <a:t>R2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E00D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6001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0D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2005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en-US" b="0">
                          <a:effectLst/>
                        </a:rPr>
                        <a:t>RMSE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6001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6001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6001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00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331709"/>
                  </a:ext>
                </a:extLst>
              </a:tr>
              <a:tr h="34320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ru-RU">
                          <a:effectLst/>
                        </a:rPr>
                        <a:t>Линейная регрессия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900D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2005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00D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0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ru-RU">
                          <a:effectLst/>
                        </a:rPr>
                        <a:t>0.64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2005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00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2005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8004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ru-RU" dirty="0">
                          <a:effectLst/>
                        </a:rPr>
                        <a:t>44 583 582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D00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00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00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002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513621"/>
                  </a:ext>
                </a:extLst>
              </a:tr>
              <a:tr h="34320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>
                          <a:effectLst/>
                        </a:rPr>
                        <a:t>KNN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E00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8004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0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800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ru-RU">
                          <a:effectLst/>
                        </a:rPr>
                        <a:t>0.67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8004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002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8004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00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ru-RU" dirty="0">
                          <a:effectLst/>
                        </a:rPr>
                        <a:t>42 817 634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A002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002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002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B010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22034"/>
                  </a:ext>
                </a:extLst>
              </a:tr>
              <a:tr h="34320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ru-RU">
                          <a:effectLst/>
                        </a:rPr>
                        <a:t>Дерево решений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800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00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800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0D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ru-RU">
                          <a:effectLst/>
                        </a:rPr>
                        <a:t>0.65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900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B010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00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300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ru-RU" dirty="0">
                          <a:effectLst/>
                        </a:rPr>
                        <a:t>44 158 841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B010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B010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B010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300E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30866"/>
                  </a:ext>
                </a:extLst>
              </a:tr>
              <a:tr h="34320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ru-RU">
                          <a:effectLst/>
                        </a:rPr>
                        <a:t>Случайный лес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E00D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300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0D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5011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ru-RU">
                          <a:effectLst/>
                        </a:rPr>
                        <a:t>0.74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300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300E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300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02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ru-RU" dirty="0">
                          <a:effectLst/>
                        </a:rPr>
                        <a:t>37 699 576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300E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300E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300E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800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144056"/>
                  </a:ext>
                </a:extLst>
              </a:tr>
              <a:tr h="434756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ru-RU" dirty="0">
                          <a:effectLst/>
                        </a:rPr>
                        <a:t>Градиентный </a:t>
                      </a:r>
                      <a:r>
                        <a:rPr lang="ru-RU" dirty="0" err="1">
                          <a:effectLst/>
                        </a:rPr>
                        <a:t>бустинг</a:t>
                      </a:r>
                      <a:endParaRPr lang="ru-RU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5011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002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5011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5011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ru-RU">
                          <a:effectLst/>
                        </a:rPr>
                        <a:t>0.72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F002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800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002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02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ru-RU" dirty="0">
                          <a:effectLst/>
                        </a:rPr>
                        <a:t>39 219 532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800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800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800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800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45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0596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C588A-EA26-FD84-9439-D80C3ED05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576E04-A991-1C9F-D353-B635DDC4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Реализация решения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4089529-32DC-2243-7665-811C9DED6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12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5906C50-C5C2-E682-0C63-13170E5F3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0B1665-D979-17F4-DD80-657C42E4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8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A7F09A5C-C939-2926-9882-85873363E71C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74977" y="1175899"/>
            <a:ext cx="11117403" cy="633492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/>
              <a:t>Модель сохранена в файл с помощью библиотеки </a:t>
            </a:r>
            <a:r>
              <a:rPr lang="ru-RU" sz="1400" dirty="0" err="1"/>
              <a:t>joblib</a:t>
            </a:r>
            <a:r>
              <a:rPr lang="ru-RU" sz="14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/>
              <a:t>Реализован код в </a:t>
            </a:r>
            <a:r>
              <a:rPr lang="en-US" sz="1400" dirty="0" err="1"/>
              <a:t>Jupyter</a:t>
            </a:r>
            <a:r>
              <a:rPr lang="ru-RU" sz="1400" dirty="0"/>
              <a:t> для взаимодействия с пользователем через ввод признаков и выдачу прогноза.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4DDCCD9-0119-32FD-D6A8-E8DF669C0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527" y="1931934"/>
            <a:ext cx="6286499" cy="414169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1824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993A7-E008-251E-439D-DD6613804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EBA819-F990-D1AB-F73E-BDA8830E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Вывод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409350D-D20E-4F50-D4B1-B523A1F98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12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3F46BA3-23FA-82F1-8BC4-1B6556D4F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AD808F-7B31-8D62-02FB-7310371C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9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166515A9-7DB5-7E57-C72B-2FD97D1C8773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74976" y="1263830"/>
            <a:ext cx="11145524" cy="4739641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2000" dirty="0"/>
              <a:t>Успешно разработана модель для прогноза цен по ключевым параметрам недвижимости.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2000" dirty="0"/>
              <a:t>Выявлены значимые факторы, подтверждены гипотезы значимости.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2000" dirty="0"/>
              <a:t>Случайный лес продемонстрировал более высокий уровень точности.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2000" dirty="0"/>
              <a:t>Предусмотрена простая возможность использования модели для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2011543923"/>
      </p:ext>
    </p:extLst>
  </p:cSld>
  <p:clrMapOvr>
    <a:masterClrMapping/>
  </p:clrMapOvr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2828</TotalTime>
  <Words>698</Words>
  <Application>Microsoft Office PowerPoint</Application>
  <PresentationFormat>Широкоэкранный</PresentationFormat>
  <Paragraphs>132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Calibri</vt:lpstr>
      <vt:lpstr>Arial</vt:lpstr>
      <vt:lpstr>Montserrat</vt:lpstr>
      <vt:lpstr>Montserrat Medium</vt:lpstr>
      <vt:lpstr>Обложка</vt:lpstr>
      <vt:lpstr>Разделяющие слайды</vt:lpstr>
      <vt:lpstr>Внутренние слайды</vt:lpstr>
      <vt:lpstr>Итоговый проект: Прогнозирование цен на недвижимость с использованием методов машинного обучения</vt:lpstr>
      <vt:lpstr>Цели и задачи</vt:lpstr>
      <vt:lpstr>Сравнение сервисов прогнозирования цен на недвижимость</vt:lpstr>
      <vt:lpstr>Датасет</vt:lpstr>
      <vt:lpstr>Анализ данных — корреляции</vt:lpstr>
      <vt:lpstr>Гипотезы и их проверка</vt:lpstr>
      <vt:lpstr>Обучение моделей</vt:lpstr>
      <vt:lpstr>Реализация решения</vt:lpstr>
      <vt:lpstr>Вывод</vt:lpstr>
      <vt:lpstr>Дальнейшее развитие</vt:lpstr>
      <vt:lpstr>Литература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>Анастасия Татаринова</cp:lastModifiedBy>
  <cp:revision>93</cp:revision>
  <dcterms:created xsi:type="dcterms:W3CDTF">2023-09-20T07:01:25Z</dcterms:created>
  <dcterms:modified xsi:type="dcterms:W3CDTF">2025-09-06T09:56:22Z</dcterms:modified>
</cp:coreProperties>
</file>